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75797"/>
            <a:ext cx="5029200" cy="660600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6019800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رفيق	:	بـِجِوَارِ مَحَطَّةِ الْقِطَارِ فِي شَارِعِ مَهَاتْمَا غَانْدِي</a:t>
            </a:r>
          </a:p>
          <a:p>
            <a:pPr algn="r" rtl="1">
              <a:buNone/>
            </a:pP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بابو</a:t>
            </a: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	:	وَهَلْ فِي صَفِّكَ أَحَدٌ مِنْ أَصْدِقَائِنَا يَا مَنُوج؟</a:t>
            </a:r>
          </a:p>
          <a:p>
            <a:pPr algn="r" rtl="1">
              <a:buNone/>
            </a:pP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منوج</a:t>
            </a: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	:	نَعَمْ، الأَخُ فُؤَاد وَاْلأُخْتُ مَرْيَمُ.</a:t>
            </a:r>
          </a:p>
          <a:p>
            <a:pPr algn="r" rtl="1">
              <a:buNone/>
            </a:pP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بَابُو</a:t>
            </a: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	:	لَيْسَ فِي صَفِّي أَحَدٌ مِنْهُمْ.</a:t>
            </a:r>
          </a:p>
          <a:p>
            <a:pPr algn="r" rtl="1">
              <a:buNone/>
            </a:pP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مَنُوج</a:t>
            </a: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	:	مَعْذِرَةً، أَرُوحُ إِلَى الْمَقْصَفِ. وَهَلْ تُصَاحِبُنِي؟</a:t>
            </a:r>
          </a:p>
          <a:p>
            <a:pPr algn="r" rtl="1">
              <a:buNone/>
            </a:pP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بابو</a:t>
            </a: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	:	آسِف، صَدِيقِي يَنْتَظِرُ فِي الْخَارِجِ</a:t>
            </a:r>
          </a:p>
          <a:p>
            <a:pPr algn="r" rtl="1">
              <a:buNone/>
            </a:pP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منوج</a:t>
            </a: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	:	 إِلَى اللِّقَاءِ.</a:t>
            </a:r>
          </a:p>
          <a:p>
            <a:pPr algn="r" rtl="1">
              <a:buNone/>
            </a:pP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بابو</a:t>
            </a: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	:	مَعَ السَّلاَمَة.</a:t>
            </a:r>
          </a:p>
          <a:p>
            <a:pPr algn="r" rtl="1">
              <a:buNone/>
            </a:pPr>
            <a:r>
              <a:rPr lang="ar-SA" sz="3600" b="1" dirty="0" smtClean="0">
                <a:solidFill>
                  <a:srgbClr val="FF0000"/>
                </a:solidFill>
                <a:cs typeface="Traditional Arabic" pitchFamily="2" charset="-78"/>
              </a:rPr>
              <a:t> </a:t>
            </a:r>
          </a:p>
          <a:p>
            <a:pPr algn="r">
              <a:buNone/>
            </a:pPr>
            <a:endParaRPr lang="ar-SA" sz="3600" b="1" dirty="0">
              <a:solidFill>
                <a:srgbClr val="FF0000"/>
              </a:solidFill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219200"/>
            <a:ext cx="5615156" cy="2261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550" y="3810000"/>
            <a:ext cx="883285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-76200"/>
            <a:ext cx="7086600" cy="6898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النَّشَاطُ الثَّانِي: </a:t>
            </a:r>
            <a:endParaRPr lang="ar-SA" sz="4400" dirty="0" smtClean="0">
              <a:solidFill>
                <a:srgbClr val="FF0000"/>
              </a:solidFill>
              <a:cs typeface="Traditional Arabic" pitchFamily="2" charset="-78"/>
            </a:endParaRPr>
          </a:p>
          <a:p>
            <a:pPr algn="r" rtl="1">
              <a:buNone/>
            </a:pP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       نُعَرِّفُ صَدِيقَنَا عَلَى أَسَاسِ بَيَانَاتِهِ الشَّخْصِيَّة</a:t>
            </a:r>
            <a:endParaRPr lang="ar-SA" sz="4400" dirty="0" smtClean="0">
              <a:solidFill>
                <a:srgbClr val="FF0000"/>
              </a:solidFill>
              <a:cs typeface="Traditional Arabic" pitchFamily="2" charset="-78"/>
            </a:endParaRPr>
          </a:p>
          <a:p>
            <a:pPr algn="r">
              <a:buNone/>
            </a:pPr>
            <a:endParaRPr lang="ar-SA" sz="4400" dirty="0">
              <a:solidFill>
                <a:srgbClr val="FF0000"/>
              </a:solidFill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>
              <a:buNone/>
            </a:pPr>
            <a:r>
              <a:rPr lang="ar-SA" sz="5400" b="1" dirty="0" smtClean="0">
                <a:cs typeface="Traditional Arabic" pitchFamily="2" charset="-78"/>
              </a:rPr>
              <a:t>النشاط الثالث: </a:t>
            </a:r>
            <a:endParaRPr lang="ar-SA" sz="5400" dirty="0" smtClean="0">
              <a:cs typeface="Traditional Arabic" pitchFamily="2" charset="-78"/>
            </a:endParaRPr>
          </a:p>
          <a:p>
            <a:pPr algn="r" rtl="1">
              <a:buNone/>
            </a:pPr>
            <a:r>
              <a:rPr lang="ar-SA" sz="5400" b="1" dirty="0" smtClean="0">
                <a:cs typeface="Traditional Arabic" pitchFamily="2" charset="-78"/>
              </a:rPr>
              <a:t>    نُلاَحِظُ طَلَبَ بـِطَاقَةِ الْخَصْمِ </a:t>
            </a:r>
            <a:r>
              <a:rPr lang="ar-SA" sz="5400" b="1" dirty="0" smtClean="0">
                <a:cs typeface="Traditional Arabic" pitchFamily="2" charset="-78"/>
              </a:rPr>
              <a:t>       </a:t>
            </a:r>
            <a:r>
              <a:rPr lang="en-US" sz="5400" dirty="0" smtClean="0">
                <a:cs typeface="Traditional Arabic" pitchFamily="2" charset="-78"/>
              </a:rPr>
              <a:t>(</a:t>
            </a:r>
            <a:r>
              <a:rPr lang="en-US" sz="5400" dirty="0" smtClean="0">
                <a:cs typeface="Traditional Arabic" pitchFamily="2" charset="-78"/>
              </a:rPr>
              <a:t>Discount </a:t>
            </a:r>
            <a:r>
              <a:rPr lang="en-US" sz="5400" dirty="0" smtClean="0">
                <a:cs typeface="Traditional Arabic" pitchFamily="2" charset="-78"/>
              </a:rPr>
              <a:t>Card</a:t>
            </a:r>
            <a:r>
              <a:rPr lang="en-US" sz="5400" b="1" dirty="0" smtClean="0">
                <a:cs typeface="Traditional Arabic" pitchFamily="2" charset="-78"/>
              </a:rPr>
              <a:t>) </a:t>
            </a:r>
            <a:r>
              <a:rPr lang="ar-SA" sz="5400" b="1" dirty="0" smtClean="0">
                <a:cs typeface="Traditional Arabic" pitchFamily="2" charset="-78"/>
              </a:rPr>
              <a:t>الآتِي وَنُعَبِّئُهُ بـِالْبَيَانَات.</a:t>
            </a:r>
            <a:endParaRPr lang="ar-SA" sz="5400" dirty="0" smtClean="0">
              <a:cs typeface="Traditional Arabic" pitchFamily="2" charset="-78"/>
            </a:endParaRPr>
          </a:p>
          <a:p>
            <a:pPr algn="r" rtl="1">
              <a:buNone/>
            </a:pPr>
            <a:r>
              <a:rPr lang="ar-SA" sz="5400" dirty="0" smtClean="0">
                <a:cs typeface="Traditional Arabic" pitchFamily="2" charset="-78"/>
              </a:rPr>
              <a:t> </a:t>
            </a:r>
          </a:p>
          <a:p>
            <a:pPr algn="r">
              <a:buNone/>
            </a:pPr>
            <a:endParaRPr lang="ar-SA" sz="5400" dirty="0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965" y="1752600"/>
            <a:ext cx="9275099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75" y="1524000"/>
            <a:ext cx="8942118" cy="457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SA" sz="2800" b="1" dirty="0" smtClean="0">
                <a:cs typeface="Traditional Arabic" pitchFamily="2" charset="-78"/>
              </a:rPr>
              <a:t>النشاط الخامس: </a:t>
            </a:r>
            <a:endParaRPr lang="ar-SA" sz="2800" dirty="0" smtClean="0">
              <a:cs typeface="Traditional Arabic" pitchFamily="2" charset="-78"/>
            </a:endParaRPr>
          </a:p>
          <a:p>
            <a:pPr algn="r" rtl="1">
              <a:buNone/>
            </a:pPr>
            <a:r>
              <a:rPr lang="ar-SA" sz="2800" b="1" dirty="0" smtClean="0">
                <a:cs typeface="Traditional Arabic" pitchFamily="2" charset="-78"/>
              </a:rPr>
              <a:t>الْتَقَتْ سَبـِتَا وَمُنِيرَة فِي الْمَدْرَسَةِ فَدَارَ بَيْنَهُمَا حِوَارٌ، نُتَرْجِمُهُ إِلَى الإِنْجِليزِيَّة.</a:t>
            </a:r>
            <a:endParaRPr lang="ar-SA" sz="2800" dirty="0" smtClean="0">
              <a:cs typeface="Traditional Arabic" pitchFamily="2" charset="-78"/>
            </a:endParaRPr>
          </a:p>
          <a:p>
            <a:pPr algn="r" rtl="1">
              <a:buNone/>
            </a:pPr>
            <a:r>
              <a:rPr lang="ar-SA" sz="2800" dirty="0" smtClean="0">
                <a:cs typeface="Traditional Arabic" pitchFamily="2" charset="-78"/>
              </a:rPr>
              <a:t> 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سَبـِتَا 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:	صَبَاح الخَيْر		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مُنِيرَة 	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:	صَبَاح النُور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سَبـِتَا 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:	كَيْفَ حَالُكِ؟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مُنِيرَة 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: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زَيْن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سَبـِتَا 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:	ومَنْ مَعَكِ؟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مُنِيرَة 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: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هَذِهِ صَدِيقَتِي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سَبـِتَا 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:	إِلَى اللِقَاء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مُنِيرَة	 </a:t>
            </a:r>
            <a:r>
              <a:rPr lang="ar-SA" sz="2800" b="1" dirty="0" smtClean="0">
                <a:solidFill>
                  <a:srgbClr val="FF0000"/>
                </a:solidFill>
                <a:cs typeface="Traditional Arabic" pitchFamily="2" charset="-78"/>
              </a:rPr>
              <a:t>	:	مَعَ السَلاَمَة</a:t>
            </a:r>
          </a:p>
          <a:p>
            <a:pPr algn="r" rtl="1">
              <a:buNone/>
            </a:pPr>
            <a:r>
              <a:rPr lang="ar-SA" sz="2800" dirty="0" smtClean="0">
                <a:cs typeface="Traditional Arabic" pitchFamily="2" charset="-78"/>
              </a:rPr>
              <a:t> </a:t>
            </a:r>
          </a:p>
          <a:p>
            <a:pPr algn="r">
              <a:buNone/>
            </a:pPr>
            <a:endParaRPr lang="ar-SA" sz="2800" dirty="0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70" y="1600200"/>
            <a:ext cx="9003652" cy="449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>
              <a:buNone/>
            </a:pPr>
            <a:r>
              <a:rPr lang="ar-SA" sz="4000" b="1" dirty="0" smtClean="0">
                <a:cs typeface="Traditional Arabic" pitchFamily="2" charset="-78"/>
              </a:rPr>
              <a:t>النشاط السادس: </a:t>
            </a:r>
            <a:endParaRPr lang="ar-SA" sz="4000" dirty="0" smtClean="0">
              <a:cs typeface="Traditional Arabic" pitchFamily="2" charset="-78"/>
            </a:endParaRPr>
          </a:p>
          <a:p>
            <a:pPr algn="r" rtl="1">
              <a:buNone/>
            </a:pPr>
            <a:r>
              <a:rPr lang="ar-SA" sz="4000" b="1" dirty="0" smtClean="0">
                <a:cs typeface="Traditional Arabic" pitchFamily="2" charset="-78"/>
              </a:rPr>
              <a:t>   نَقْرَأُ الفِقْرَةَ الآتِيَةَ وَنُعِدُّ جَدْوَلاً لِلأَسْمَاءِ وَالأَفْعَالِ وَالحُرُوفِ كَمَا فِي الْمِثَالِ:</a:t>
            </a:r>
            <a:endParaRPr lang="ar-SA" sz="4000" dirty="0" smtClean="0">
              <a:cs typeface="Traditional Arabic" pitchFamily="2" charset="-78"/>
            </a:endParaRPr>
          </a:p>
          <a:p>
            <a:pPr algn="r" rtl="1">
              <a:buNone/>
            </a:pPr>
            <a:r>
              <a:rPr lang="ar-SA" sz="4000" dirty="0" smtClean="0">
                <a:cs typeface="Traditional Arabic" pitchFamily="2" charset="-78"/>
              </a:rPr>
              <a:t>	</a:t>
            </a: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بَابُو دَارِسٌ. يَدْرُسُ فِي مَدْرَسَةٍ ثَانَوِيَّةٍ عَالِيَةٍ، وَالِدُهُ يَعْمَلُ فِي شَرِكَةٍ قَرِيبَةٍ مِنْ بَيْتِهِ. قَالَ لَهُ وَالِدُهُ: اِجْتَهِدْ فِي دِرَاسَتِكَ، وَلاَ تَكْسَلْ فِيهَا، وَاغْتَنِمْ جَمِيعَ الفُرَصِ فِي حَيَاتِكَ. ذَلِكَ هُوَ الطَّرِيقُ الْقَوِيمُ إِلَى النَّجَاحِ الْمَرْضِيِّ.</a:t>
            </a:r>
          </a:p>
          <a:p>
            <a:pPr algn="r" rtl="1">
              <a:buNone/>
            </a:pPr>
            <a:r>
              <a:rPr lang="ar-SA" sz="4000" dirty="0" smtClean="0">
                <a:cs typeface="Traditional Arabic" pitchFamily="2" charset="-78"/>
              </a:rPr>
              <a:t> </a:t>
            </a:r>
          </a:p>
          <a:p>
            <a:pPr algn="r">
              <a:buNone/>
            </a:pPr>
            <a:endParaRPr lang="ar-SA" sz="4000" dirty="0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362200"/>
            <a:ext cx="54578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1295400"/>
            <a:ext cx="8832190" cy="5052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8777" y="609600"/>
            <a:ext cx="9202777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209800"/>
            <a:ext cx="5665289" cy="2024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sz="5400" b="1" dirty="0" smtClean="0">
                <a:solidFill>
                  <a:srgbClr val="FF0000"/>
                </a:solidFill>
                <a:cs typeface="Traditional Arabic" pitchFamily="2" charset="-78"/>
              </a:rPr>
              <a:t>طُلاَّبـِي الأَحِبَّاء،</a:t>
            </a:r>
          </a:p>
          <a:p>
            <a:pPr algn="r" rtl="1">
              <a:buNone/>
            </a:pPr>
            <a:r>
              <a:rPr lang="ar-SA" sz="5400" b="1" dirty="0" smtClean="0">
                <a:solidFill>
                  <a:srgbClr val="FF0000"/>
                </a:solidFill>
                <a:cs typeface="Traditional Arabic" pitchFamily="2" charset="-78"/>
              </a:rPr>
              <a:t>	أَنْتُمْ فِي مَدْرَسَةٍ جَدِيدَةٍ ..... مَعَ أَصْدِقَاءَ جُدُدٍ..... وَتَأْتُونَ مِنْ مَدَارِسَ مُخْتَلِفَةٍ...... وَلَدَيْكُمْ آمَالٌ عَدِيدَةٌ.... مُمْكِنٌ تَبَادُلُهَا.... </a:t>
            </a:r>
          </a:p>
          <a:p>
            <a:pPr rtl="1">
              <a:buNone/>
            </a:pPr>
            <a:endParaRPr lang="ar-SA" b="1" dirty="0" smtClean="0">
              <a:solidFill>
                <a:srgbClr val="FF0000"/>
              </a:solidFill>
            </a:endParaRPr>
          </a:p>
          <a:p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lus 10009 (600 x 600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33810" b="7225"/>
          <a:stretch>
            <a:fillRect/>
          </a:stretch>
        </p:blipFill>
        <p:spPr bwMode="auto">
          <a:xfrm>
            <a:off x="0" y="1219200"/>
            <a:ext cx="9046043" cy="53340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17258"/>
            <a:ext cx="5759080" cy="6740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sz="4800" b="1" dirty="0" smtClean="0">
              <a:solidFill>
                <a:srgbClr val="FF0000"/>
              </a:solidFill>
              <a:cs typeface="Traditional Arabic" pitchFamily="2" charset="-78"/>
            </a:endParaRPr>
          </a:p>
          <a:p>
            <a:pPr algn="r" rtl="1">
              <a:buNone/>
            </a:pPr>
            <a:r>
              <a:rPr lang="ar-SA" sz="4800" b="1" dirty="0" smtClean="0">
                <a:solidFill>
                  <a:srgbClr val="FF0000"/>
                </a:solidFill>
                <a:cs typeface="Traditional Arabic" pitchFamily="2" charset="-78"/>
              </a:rPr>
              <a:t>( </a:t>
            </a:r>
            <a:r>
              <a:rPr lang="ar-SA" sz="4800" b="1" dirty="0" smtClean="0">
                <a:solidFill>
                  <a:srgbClr val="FF0000"/>
                </a:solidFill>
                <a:cs typeface="Traditional Arabic" pitchFamily="2" charset="-78"/>
              </a:rPr>
              <a:t>بَابُو وَمَنُوج صَدِيقَانِ. اِلْتَحَقَا بِالثَّانَوِيَةِ الْعَالِيَةِ فِي مَدْرَسَةِ الْقَرْيَةِ. فِي بِدَايَةِ الْيَوْمِ اْلأَوَّلِ مِنَ السَّنَةِ الدِّرَاسِيَّةِ الْجَدِيدَة لَقِيَا فِي رِحَابِ الْمَدْرَسَةِ)</a:t>
            </a:r>
          </a:p>
          <a:p>
            <a:pPr rtl="1">
              <a:buNone/>
            </a:pP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بَابُو	:	أَهْلاً يَا مَنُوج</a:t>
            </a:r>
          </a:p>
          <a:p>
            <a:pPr algn="r" rtl="1">
              <a:buNone/>
            </a:pP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مَنُوج</a:t>
            </a: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	:	أَهْلاً وَسَهْلاً يَا بَابُو، وَأَنْتَ فِي هَذِهِ الْمَدْرَسَةِ؟</a:t>
            </a:r>
          </a:p>
          <a:p>
            <a:pPr algn="r" rtl="1">
              <a:buNone/>
            </a:pP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بَابُو</a:t>
            </a: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	:	نَعَمْ يَا صَدِيقِي، أَنَا سَعِيدٌ جِدًّا </a:t>
            </a: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بـِلِقَائِكَ</a:t>
            </a:r>
          </a:p>
          <a:p>
            <a:pPr algn="r" rtl="1">
              <a:buNone/>
            </a:pP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مَنُوج	:	أَنَا فِي شُعْبَة الْعُلُومِ، وَأَنْتَ؟</a:t>
            </a:r>
          </a:p>
          <a:p>
            <a:pPr algn="r" rtl="1">
              <a:buNone/>
            </a:pP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بَابُو</a:t>
            </a: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	:	اِخْتَرْتُ الإِنْسَانِيَّاتِ، وَمَنْ مَعَكَ؟</a:t>
            </a:r>
          </a:p>
          <a:p>
            <a:pPr algn="r" rtl="1">
              <a:buNone/>
            </a:pP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مَنُوج</a:t>
            </a: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	:	هَذَا هُوَ صَدِيقِي جَابِر. هُوَ فِي عُلُومِ التِّجَارَةِ</a:t>
            </a:r>
          </a:p>
          <a:p>
            <a:pPr algn="r" rtl="1">
              <a:buNone/>
            </a:pP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بابو</a:t>
            </a: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	:	أَهْلاً بِكَ يَا جابر، لِمَ اخْتَرْتَ عُلُومَ التِّجَارَةِ؟</a:t>
            </a:r>
          </a:p>
          <a:p>
            <a:pPr algn="r" rtl="1">
              <a:buNone/>
            </a:pPr>
            <a:r>
              <a:rPr lang="ar-SA" sz="4000" b="1" dirty="0" smtClean="0">
                <a:solidFill>
                  <a:srgbClr val="FF0000"/>
                </a:solidFill>
                <a:cs typeface="Traditional Arabic" pitchFamily="2" charset="-78"/>
              </a:rPr>
              <a:t>	 </a:t>
            </a:r>
          </a:p>
          <a:p>
            <a:pPr algn="r" rtl="1">
              <a:buNone/>
            </a:pPr>
            <a:endParaRPr lang="ar-SA" b="1" dirty="0">
              <a:solidFill>
                <a:srgbClr val="FF0000"/>
              </a:solidFill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>
              <a:buNone/>
            </a:pP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جابر  	: 	اِخْتَرْتُهَا لأِنَّ هُنَاكَ إِمْكَانِيَّاتٍ لِوَظِيفَةِ </a:t>
            </a: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			الْمُحَاسَبَةِ </a:t>
            </a: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وَاْلإِدَارَةِ </a:t>
            </a: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فِي </a:t>
            </a: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كَثِيرٍ مِنَ </a:t>
            </a: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				الشَّرِكَاتِ</a:t>
            </a: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، وَخَالِي حَرَّضَنِي عَلَى ذَلِكَ.</a:t>
            </a:r>
          </a:p>
          <a:p>
            <a:pPr algn="r" rtl="1">
              <a:buNone/>
            </a:pP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بابو</a:t>
            </a: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	:     </a:t>
            </a: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 مِنْ </a:t>
            </a: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أَيْنَ أَتْمَمْتَ الثَّانَوِيَّةَ؟</a:t>
            </a:r>
          </a:p>
          <a:p>
            <a:pPr algn="r" rtl="1">
              <a:buNone/>
            </a:pP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جابر</a:t>
            </a: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	:	مِنَ الْمَدْرَسَةِ الثَّانَوِيَّة الْحُكُومِيَّة بِأَرْنَاكُولام</a:t>
            </a:r>
          </a:p>
          <a:p>
            <a:pPr algn="r" rtl="1">
              <a:buNone/>
            </a:pP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بابو</a:t>
            </a:r>
            <a:r>
              <a:rPr lang="ar-SA" sz="4400" b="1" dirty="0" smtClean="0">
                <a:solidFill>
                  <a:srgbClr val="FF0000"/>
                </a:solidFill>
                <a:cs typeface="Traditional Arabic" pitchFamily="2" charset="-78"/>
              </a:rPr>
              <a:t>	:	أَيْنَ تَسْكُنُ؟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89</Words>
  <Application>Microsoft Office PowerPoint</Application>
  <PresentationFormat>On-screen Show (4:3)</PresentationFormat>
  <Paragraphs>46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Firoz</dc:creator>
  <cp:lastModifiedBy>Firoz</cp:lastModifiedBy>
  <cp:revision>4</cp:revision>
  <dcterms:created xsi:type="dcterms:W3CDTF">2006-08-16T00:00:00Z</dcterms:created>
  <dcterms:modified xsi:type="dcterms:W3CDTF">2014-08-03T17:28:42Z</dcterms:modified>
</cp:coreProperties>
</file>